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Inter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1" d="100"/>
          <a:sy n="61" d="100"/>
        </p:scale>
        <p:origin x="612" y="-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493127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31.png"/><Relationship Id="rId7" Type="http://schemas.openxmlformats.org/officeDocument/2006/relationships/image" Target="../media/image35.svg"/><Relationship Id="rId12" Type="http://schemas.openxmlformats.org/officeDocument/2006/relationships/image" Target="../media/image3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34.png"/><Relationship Id="rId11" Type="http://schemas.openxmlformats.org/officeDocument/2006/relationships/image" Target="../media/image38.png"/><Relationship Id="rId5" Type="http://schemas.openxmlformats.org/officeDocument/2006/relationships/image" Target="../media/image33.svg"/><Relationship Id="rId10" Type="http://schemas.openxmlformats.org/officeDocument/2006/relationships/hyperlink" Target="https://www.aispire.studio" TargetMode="External"/><Relationship Id="rId4" Type="http://schemas.openxmlformats.org/officeDocument/2006/relationships/image" Target="../media/image32.png"/><Relationship Id="rId9" Type="http://schemas.openxmlformats.org/officeDocument/2006/relationships/image" Target="../media/image37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6.png"/><Relationship Id="rId11" Type="http://schemas.openxmlformats.org/officeDocument/2006/relationships/image" Target="../media/image21.svg"/><Relationship Id="rId5" Type="http://schemas.openxmlformats.org/officeDocument/2006/relationships/image" Target="../media/image15.sv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sv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AIspire Studio – Inspiring Brands, Instantly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AI-powered branding solutions for startups and small businesses seeking fast, affordable, and professional results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079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5193" y="467678"/>
            <a:ext cx="7953613" cy="21257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350"/>
              </a:lnSpc>
              <a:buNone/>
            </a:pPr>
            <a:r>
              <a:rPr lang="en-US" sz="66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Let's Build Your Brand Together!</a:t>
            </a:r>
            <a:endParaRPr lang="en-US" sz="6650" dirty="0"/>
          </a:p>
        </p:txBody>
      </p:sp>
      <p:sp>
        <p:nvSpPr>
          <p:cNvPr id="4" name="Text 1"/>
          <p:cNvSpPr/>
          <p:nvPr/>
        </p:nvSpPr>
        <p:spPr>
          <a:xfrm>
            <a:off x="595193" y="2848451"/>
            <a:ext cx="7953613" cy="5438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Book your AI branding session today and elevate your startup's presence with professional designs that inspire confidence and drive growth.</a:t>
            </a:r>
            <a:endParaRPr lang="en-US" sz="1300" dirty="0"/>
          </a:p>
        </p:txBody>
      </p:sp>
      <p:sp>
        <p:nvSpPr>
          <p:cNvPr id="5" name="Shape 2"/>
          <p:cNvSpPr/>
          <p:nvPr/>
        </p:nvSpPr>
        <p:spPr>
          <a:xfrm>
            <a:off x="595193" y="3583662"/>
            <a:ext cx="3891796" cy="1675209"/>
          </a:xfrm>
          <a:prstGeom prst="roundRect">
            <a:avLst>
              <a:gd name="adj" fmla="val 4264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772835" y="3761303"/>
            <a:ext cx="510183" cy="510183"/>
          </a:xfrm>
          <a:prstGeom prst="roundRect">
            <a:avLst>
              <a:gd name="adj" fmla="val 17921188"/>
            </a:avLst>
          </a:prstGeom>
          <a:solidFill>
            <a:srgbClr val="4950BC"/>
          </a:solidFill>
          <a:ln/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13090" y="3901559"/>
            <a:ext cx="229553" cy="229552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72835" y="4441508"/>
            <a:ext cx="2125980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Email Us</a:t>
            </a:r>
            <a:endParaRPr lang="en-US" sz="1650" dirty="0"/>
          </a:p>
        </p:txBody>
      </p:sp>
      <p:sp>
        <p:nvSpPr>
          <p:cNvPr id="9" name="Text 5"/>
          <p:cNvSpPr/>
          <p:nvPr/>
        </p:nvSpPr>
        <p:spPr>
          <a:xfrm>
            <a:off x="772835" y="4809292"/>
            <a:ext cx="3536513" cy="2719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hello@aispire.studio</a:t>
            </a:r>
            <a:endParaRPr lang="en-US" sz="1300" dirty="0"/>
          </a:p>
        </p:txBody>
      </p:sp>
      <p:sp>
        <p:nvSpPr>
          <p:cNvPr id="10" name="Shape 6"/>
          <p:cNvSpPr/>
          <p:nvPr/>
        </p:nvSpPr>
        <p:spPr>
          <a:xfrm>
            <a:off x="4657011" y="3583662"/>
            <a:ext cx="3891796" cy="1675209"/>
          </a:xfrm>
          <a:prstGeom prst="roundRect">
            <a:avLst>
              <a:gd name="adj" fmla="val 4264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1" name="Shape 7"/>
          <p:cNvSpPr/>
          <p:nvPr/>
        </p:nvSpPr>
        <p:spPr>
          <a:xfrm>
            <a:off x="4834652" y="3761303"/>
            <a:ext cx="510183" cy="510183"/>
          </a:xfrm>
          <a:prstGeom prst="roundRect">
            <a:avLst>
              <a:gd name="adj" fmla="val 17921188"/>
            </a:avLst>
          </a:prstGeom>
          <a:solidFill>
            <a:srgbClr val="4950BC"/>
          </a:solidFill>
          <a:ln/>
        </p:spPr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974908" y="3901559"/>
            <a:ext cx="229553" cy="229552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4834652" y="4441508"/>
            <a:ext cx="2125980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Visit Our Website</a:t>
            </a:r>
            <a:endParaRPr lang="en-US" sz="1650" dirty="0"/>
          </a:p>
        </p:txBody>
      </p:sp>
      <p:sp>
        <p:nvSpPr>
          <p:cNvPr id="14" name="Text 9"/>
          <p:cNvSpPr/>
          <p:nvPr/>
        </p:nvSpPr>
        <p:spPr>
          <a:xfrm>
            <a:off x="4834652" y="4809292"/>
            <a:ext cx="3536513" cy="2719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www.aispire.studio</a:t>
            </a:r>
            <a:endParaRPr lang="en-US" sz="1300" dirty="0"/>
          </a:p>
        </p:txBody>
      </p:sp>
      <p:sp>
        <p:nvSpPr>
          <p:cNvPr id="15" name="Shape 10"/>
          <p:cNvSpPr/>
          <p:nvPr/>
        </p:nvSpPr>
        <p:spPr>
          <a:xfrm>
            <a:off x="595193" y="5428893"/>
            <a:ext cx="7953613" cy="1675209"/>
          </a:xfrm>
          <a:prstGeom prst="roundRect">
            <a:avLst>
              <a:gd name="adj" fmla="val 4264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6" name="Shape 11"/>
          <p:cNvSpPr/>
          <p:nvPr/>
        </p:nvSpPr>
        <p:spPr>
          <a:xfrm>
            <a:off x="772835" y="5606534"/>
            <a:ext cx="510183" cy="510183"/>
          </a:xfrm>
          <a:prstGeom prst="roundRect">
            <a:avLst>
              <a:gd name="adj" fmla="val 17921188"/>
            </a:avLst>
          </a:prstGeom>
          <a:solidFill>
            <a:srgbClr val="4950BC"/>
          </a:solidFill>
          <a:ln/>
        </p:spPr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13090" y="5746790"/>
            <a:ext cx="229553" cy="229552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772835" y="6286738"/>
            <a:ext cx="2125980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Follow Us</a:t>
            </a:r>
            <a:endParaRPr lang="en-US" sz="1650" dirty="0"/>
          </a:p>
        </p:txBody>
      </p:sp>
      <p:sp>
        <p:nvSpPr>
          <p:cNvPr id="19" name="Text 13"/>
          <p:cNvSpPr/>
          <p:nvPr/>
        </p:nvSpPr>
        <p:spPr>
          <a:xfrm>
            <a:off x="772835" y="6654522"/>
            <a:ext cx="7598331" cy="2719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@aispire.studio</a:t>
            </a:r>
            <a:endParaRPr lang="en-US" sz="1300" dirty="0"/>
          </a:p>
        </p:txBody>
      </p:sp>
      <p:pic>
        <p:nvPicPr>
          <p:cNvPr id="20" name="Image 4" descr="preencoded.png">
            <a:hlinkClick r:id="rId10"/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95193" y="7295436"/>
            <a:ext cx="1691045" cy="467678"/>
          </a:xfrm>
          <a:prstGeom prst="rect">
            <a:avLst/>
          </a:prstGeom>
        </p:spPr>
      </p:pic>
      <p:pic>
        <p:nvPicPr>
          <p:cNvPr id="21" name="Image 5" descr="preencoded.png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371249" y="7295436"/>
            <a:ext cx="1487329" cy="46767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16969" y="406241"/>
            <a:ext cx="6567249" cy="4616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9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The Branding Challenge for Startups</a:t>
            </a:r>
            <a:endParaRPr lang="en-US" sz="2900" dirty="0"/>
          </a:p>
        </p:txBody>
      </p:sp>
      <p:sp>
        <p:nvSpPr>
          <p:cNvPr id="3" name="Text 1"/>
          <p:cNvSpPr/>
          <p:nvPr/>
        </p:nvSpPr>
        <p:spPr>
          <a:xfrm>
            <a:off x="516969" y="1222295"/>
            <a:ext cx="6618089" cy="29713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20000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Building a memorable brand is one of the most critical steps for any startup, yet it's often where founders face their biggest obstacles.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293855" y="4282237"/>
            <a:ext cx="6790363" cy="35913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20000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Traditional branding agencies charge premium prices and require weeks or months to deliver, making them inaccessible for businesses operating on lean budgets and tight timelines.</a:t>
            </a:r>
            <a:endParaRPr lang="en-US" sz="24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2962" y="1255514"/>
            <a:ext cx="6618089" cy="6618089"/>
          </a:xfrm>
          <a:prstGeom prst="rect">
            <a:avLst/>
          </a:prstGeom>
        </p:spPr>
      </p:pic>
      <p:sp>
        <p:nvSpPr>
          <p:cNvPr id="6" name="Shape 3"/>
          <p:cNvSpPr/>
          <p:nvPr/>
        </p:nvSpPr>
        <p:spPr>
          <a:xfrm>
            <a:off x="516969" y="8205788"/>
            <a:ext cx="4433649" cy="1102519"/>
          </a:xfrm>
          <a:prstGeom prst="roundRect">
            <a:avLst>
              <a:gd name="adj" fmla="val 5628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72227" y="8361045"/>
            <a:ext cx="1846659" cy="230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Slow Turnaround</a:t>
            </a:r>
            <a:endParaRPr lang="en-US" sz="1450" dirty="0"/>
          </a:p>
        </p:txBody>
      </p:sp>
      <p:sp>
        <p:nvSpPr>
          <p:cNvPr id="8" name="Text 5"/>
          <p:cNvSpPr/>
          <p:nvPr/>
        </p:nvSpPr>
        <p:spPr>
          <a:xfrm>
            <a:off x="672227" y="8680371"/>
            <a:ext cx="4123134" cy="4726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Traditional agencies take weeks or months to deliver branding assets</a:t>
            </a:r>
            <a:endParaRPr lang="en-US" sz="1150" dirty="0"/>
          </a:p>
        </p:txBody>
      </p:sp>
      <p:sp>
        <p:nvSpPr>
          <p:cNvPr id="9" name="Shape 6"/>
          <p:cNvSpPr/>
          <p:nvPr/>
        </p:nvSpPr>
        <p:spPr>
          <a:xfrm>
            <a:off x="5098256" y="8205788"/>
            <a:ext cx="4433768" cy="1102519"/>
          </a:xfrm>
          <a:prstGeom prst="roundRect">
            <a:avLst>
              <a:gd name="adj" fmla="val 5628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5253514" y="8361045"/>
            <a:ext cx="1846659" cy="230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High Costs</a:t>
            </a:r>
            <a:endParaRPr lang="en-US" sz="1450" dirty="0"/>
          </a:p>
        </p:txBody>
      </p:sp>
      <p:sp>
        <p:nvSpPr>
          <p:cNvPr id="11" name="Text 8"/>
          <p:cNvSpPr/>
          <p:nvPr/>
        </p:nvSpPr>
        <p:spPr>
          <a:xfrm>
            <a:off x="5253514" y="8680371"/>
            <a:ext cx="4123253" cy="4726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Premium pricing puts professional branding out of reach for most startups</a:t>
            </a:r>
            <a:endParaRPr lang="en-US" sz="1150" dirty="0"/>
          </a:p>
        </p:txBody>
      </p:sp>
      <p:sp>
        <p:nvSpPr>
          <p:cNvPr id="12" name="Shape 9"/>
          <p:cNvSpPr/>
          <p:nvPr/>
        </p:nvSpPr>
        <p:spPr>
          <a:xfrm>
            <a:off x="9679662" y="8205788"/>
            <a:ext cx="4433768" cy="1102519"/>
          </a:xfrm>
          <a:prstGeom prst="roundRect">
            <a:avLst>
              <a:gd name="adj" fmla="val 5628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834920" y="8361045"/>
            <a:ext cx="1846659" cy="230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Inconsistent Vision</a:t>
            </a:r>
            <a:endParaRPr lang="en-US" sz="1450" dirty="0"/>
          </a:p>
        </p:txBody>
      </p:sp>
      <p:sp>
        <p:nvSpPr>
          <p:cNvPr id="14" name="Text 11"/>
          <p:cNvSpPr/>
          <p:nvPr/>
        </p:nvSpPr>
        <p:spPr>
          <a:xfrm>
            <a:off x="9834920" y="8680371"/>
            <a:ext cx="4123253" cy="4726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Final designs often fail to capture the founder's original vision and brand identity</a:t>
            </a:r>
            <a:endParaRPr lang="en-US" sz="11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5216" y="610195"/>
            <a:ext cx="6646426" cy="692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AIspire Studio's Solution</a:t>
            </a:r>
            <a:endParaRPr lang="en-US" sz="4350" dirty="0"/>
          </a:p>
        </p:txBody>
      </p:sp>
      <p:sp>
        <p:nvSpPr>
          <p:cNvPr id="4" name="Text 1"/>
          <p:cNvSpPr/>
          <p:nvPr/>
        </p:nvSpPr>
        <p:spPr>
          <a:xfrm>
            <a:off x="775216" y="1634490"/>
            <a:ext cx="7593568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We've revolutionized the branding process by combining cutting-edge AI technology with design expertise to deliver professional-quality branding materials in minutes, not months.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775216" y="2946559"/>
            <a:ext cx="221456" cy="276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01</a:t>
            </a:r>
            <a:endParaRPr lang="en-US" sz="1700" dirty="0"/>
          </a:p>
        </p:txBody>
      </p:sp>
      <p:sp>
        <p:nvSpPr>
          <p:cNvPr id="6" name="Shape 3"/>
          <p:cNvSpPr/>
          <p:nvPr/>
        </p:nvSpPr>
        <p:spPr>
          <a:xfrm>
            <a:off x="775216" y="3292554"/>
            <a:ext cx="3686056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7" name="Text 4"/>
          <p:cNvSpPr/>
          <p:nvPr/>
        </p:nvSpPr>
        <p:spPr>
          <a:xfrm>
            <a:off x="775216" y="3464243"/>
            <a:ext cx="2768679" cy="3459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Share Your Vision</a:t>
            </a:r>
            <a:endParaRPr lang="en-US" sz="2150" dirty="0"/>
          </a:p>
        </p:txBody>
      </p:sp>
      <p:sp>
        <p:nvSpPr>
          <p:cNvPr id="8" name="Text 5"/>
          <p:cNvSpPr/>
          <p:nvPr/>
        </p:nvSpPr>
        <p:spPr>
          <a:xfrm>
            <a:off x="775216" y="3943112"/>
            <a:ext cx="3686056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Tell us about your brand, values, and aesthetic preferences through our simple intake process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4682728" y="2946559"/>
            <a:ext cx="221456" cy="276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02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4682728" y="3292554"/>
            <a:ext cx="3686056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11" name="Text 8"/>
          <p:cNvSpPr/>
          <p:nvPr/>
        </p:nvSpPr>
        <p:spPr>
          <a:xfrm>
            <a:off x="4682728" y="3464243"/>
            <a:ext cx="2768679" cy="3459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AI Creates Magic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4682728" y="3943112"/>
            <a:ext cx="3686056" cy="14173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advanced AI algorithms generate multiple professional design options tailored to your needs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775216" y="5747980"/>
            <a:ext cx="221456" cy="276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03</a:t>
            </a:r>
            <a:endParaRPr lang="en-US" sz="1700" dirty="0"/>
          </a:p>
        </p:txBody>
      </p:sp>
      <p:sp>
        <p:nvSpPr>
          <p:cNvPr id="14" name="Shape 11"/>
          <p:cNvSpPr/>
          <p:nvPr/>
        </p:nvSpPr>
        <p:spPr>
          <a:xfrm>
            <a:off x="775216" y="6093976"/>
            <a:ext cx="7593568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15" name="Text 12"/>
          <p:cNvSpPr/>
          <p:nvPr/>
        </p:nvSpPr>
        <p:spPr>
          <a:xfrm>
            <a:off x="775216" y="6265664"/>
            <a:ext cx="2768679" cy="3459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Refine &amp; Launch</a:t>
            </a:r>
            <a:endParaRPr lang="en-US" sz="2150" dirty="0"/>
          </a:p>
        </p:txBody>
      </p:sp>
      <p:sp>
        <p:nvSpPr>
          <p:cNvPr id="16" name="Text 13"/>
          <p:cNvSpPr/>
          <p:nvPr/>
        </p:nvSpPr>
        <p:spPr>
          <a:xfrm>
            <a:off x="775216" y="6744533"/>
            <a:ext cx="7593568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Select your favorites, request adjustments, and receive final files ready to use immediately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9019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Our Services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75260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Everything your startup needs to build a cohesive, professional brand presence across all channels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3790" y="3370659"/>
            <a:ext cx="680442" cy="68044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757720" y="35619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AI-Generated Logos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757720" y="4052411"/>
            <a:ext cx="541567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Unique, memorable logos that capture your brand essence with unlimited variations and formats</a:t>
            </a: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456884" y="3370659"/>
            <a:ext cx="680442" cy="680442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8420814" y="3561993"/>
            <a:ext cx="307717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Social Media Graphics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8420814" y="4052411"/>
            <a:ext cx="541579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Eye-catching posts, stories, and cover images optimized for every major platform</a:t>
            </a:r>
            <a:endParaRPr lang="en-US" sz="17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93790" y="5231844"/>
            <a:ext cx="680442" cy="680442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757720" y="5423178"/>
            <a:ext cx="36402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Marketing Copy &amp; Content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1757720" y="5913596"/>
            <a:ext cx="541567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Compelling blog posts, website copy, and promotional materials that convert</a:t>
            </a:r>
            <a:endParaRPr lang="en-US" sz="17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456884" y="5231844"/>
            <a:ext cx="680442" cy="680442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8420814" y="54231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Website Mockups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8420814" y="5913596"/>
            <a:ext cx="541579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Professional landing page designs and full website layouts ready for development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38043" y="543401"/>
            <a:ext cx="5336619" cy="4805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3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Why Choose AIspire Studio?</a:t>
            </a:r>
            <a:endParaRPr lang="en-US" sz="3000" dirty="0"/>
          </a:p>
        </p:txBody>
      </p:sp>
      <p:sp>
        <p:nvSpPr>
          <p:cNvPr id="4" name="Shape 1"/>
          <p:cNvSpPr/>
          <p:nvPr/>
        </p:nvSpPr>
        <p:spPr>
          <a:xfrm>
            <a:off x="538043" y="1485186"/>
            <a:ext cx="8067913" cy="1384935"/>
          </a:xfrm>
          <a:prstGeom prst="roundRect">
            <a:avLst>
              <a:gd name="adj" fmla="val 7923"/>
            </a:avLst>
          </a:prstGeom>
          <a:solidFill>
            <a:srgbClr val="FFFFFF"/>
          </a:solidFill>
          <a:ln/>
        </p:spPr>
      </p:sp>
      <p:sp>
        <p:nvSpPr>
          <p:cNvPr id="5" name="Shape 2"/>
          <p:cNvSpPr/>
          <p:nvPr/>
        </p:nvSpPr>
        <p:spPr>
          <a:xfrm>
            <a:off x="538043" y="1462326"/>
            <a:ext cx="8067913" cy="91440"/>
          </a:xfrm>
          <a:prstGeom prst="roundRect">
            <a:avLst>
              <a:gd name="adj" fmla="val 70625"/>
            </a:avLst>
          </a:prstGeom>
          <a:solidFill>
            <a:srgbClr val="4950BC"/>
          </a:solidFill>
          <a:ln/>
        </p:spPr>
      </p:sp>
      <p:sp>
        <p:nvSpPr>
          <p:cNvPr id="6" name="Shape 3"/>
          <p:cNvSpPr/>
          <p:nvPr/>
        </p:nvSpPr>
        <p:spPr>
          <a:xfrm>
            <a:off x="4341376" y="1254562"/>
            <a:ext cx="461248" cy="461248"/>
          </a:xfrm>
          <a:prstGeom prst="roundRect">
            <a:avLst>
              <a:gd name="adj" fmla="val 198245"/>
            </a:avLst>
          </a:prstGeom>
          <a:solidFill>
            <a:srgbClr val="4950BC"/>
          </a:solidFill>
          <a:ln/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479727" y="1392912"/>
            <a:ext cx="184428" cy="18442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14613" y="1869519"/>
            <a:ext cx="2515910" cy="240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Lightning-Fast Turnaround</a:t>
            </a:r>
            <a:endParaRPr lang="en-US" sz="1500" dirty="0"/>
          </a:p>
        </p:txBody>
      </p:sp>
      <p:sp>
        <p:nvSpPr>
          <p:cNvPr id="9" name="Text 5"/>
          <p:cNvSpPr/>
          <p:nvPr/>
        </p:nvSpPr>
        <p:spPr>
          <a:xfrm>
            <a:off x="714613" y="2201823"/>
            <a:ext cx="7714774" cy="4917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Receive your complete branding package in minutes instead of waiting weeks or months for traditional agencies</a:t>
            </a:r>
            <a:endParaRPr lang="en-US" sz="1200" dirty="0"/>
          </a:p>
        </p:txBody>
      </p:sp>
      <p:sp>
        <p:nvSpPr>
          <p:cNvPr id="10" name="Shape 6"/>
          <p:cNvSpPr/>
          <p:nvPr/>
        </p:nvSpPr>
        <p:spPr>
          <a:xfrm>
            <a:off x="538043" y="3254454"/>
            <a:ext cx="8067913" cy="1384935"/>
          </a:xfrm>
          <a:prstGeom prst="roundRect">
            <a:avLst>
              <a:gd name="adj" fmla="val 7923"/>
            </a:avLst>
          </a:prstGeom>
          <a:solidFill>
            <a:srgbClr val="FFFFFF"/>
          </a:solidFill>
          <a:ln/>
        </p:spPr>
      </p:sp>
      <p:sp>
        <p:nvSpPr>
          <p:cNvPr id="11" name="Shape 7"/>
          <p:cNvSpPr/>
          <p:nvPr/>
        </p:nvSpPr>
        <p:spPr>
          <a:xfrm>
            <a:off x="538043" y="3231594"/>
            <a:ext cx="8067913" cy="91440"/>
          </a:xfrm>
          <a:prstGeom prst="roundRect">
            <a:avLst>
              <a:gd name="adj" fmla="val 70625"/>
            </a:avLst>
          </a:prstGeom>
          <a:solidFill>
            <a:srgbClr val="4950BC"/>
          </a:solidFill>
          <a:ln/>
        </p:spPr>
      </p:sp>
      <p:sp>
        <p:nvSpPr>
          <p:cNvPr id="12" name="Shape 8"/>
          <p:cNvSpPr/>
          <p:nvPr/>
        </p:nvSpPr>
        <p:spPr>
          <a:xfrm>
            <a:off x="4341376" y="3023830"/>
            <a:ext cx="461248" cy="461248"/>
          </a:xfrm>
          <a:prstGeom prst="roundRect">
            <a:avLst>
              <a:gd name="adj" fmla="val 198245"/>
            </a:avLst>
          </a:prstGeom>
          <a:solidFill>
            <a:srgbClr val="4950BC"/>
          </a:solidFill>
          <a:ln/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479727" y="3162181"/>
            <a:ext cx="184428" cy="184428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714613" y="3638788"/>
            <a:ext cx="2264450" cy="240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Startup-Friendly Pricing</a:t>
            </a:r>
            <a:endParaRPr lang="en-US" sz="1500" dirty="0"/>
          </a:p>
        </p:txBody>
      </p:sp>
      <p:sp>
        <p:nvSpPr>
          <p:cNvPr id="15" name="Text 10"/>
          <p:cNvSpPr/>
          <p:nvPr/>
        </p:nvSpPr>
        <p:spPr>
          <a:xfrm>
            <a:off x="714613" y="3971092"/>
            <a:ext cx="7714774" cy="4917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Professional branding at a fraction of traditional agency costs, making premium design accessible to every budget</a:t>
            </a:r>
            <a:endParaRPr lang="en-US" sz="1200" dirty="0"/>
          </a:p>
        </p:txBody>
      </p:sp>
      <p:sp>
        <p:nvSpPr>
          <p:cNvPr id="16" name="Shape 11"/>
          <p:cNvSpPr/>
          <p:nvPr/>
        </p:nvSpPr>
        <p:spPr>
          <a:xfrm>
            <a:off x="538043" y="5023723"/>
            <a:ext cx="8067913" cy="1139071"/>
          </a:xfrm>
          <a:prstGeom prst="roundRect">
            <a:avLst>
              <a:gd name="adj" fmla="val 9633"/>
            </a:avLst>
          </a:prstGeom>
          <a:solidFill>
            <a:srgbClr val="FFFFFF"/>
          </a:solidFill>
          <a:ln/>
        </p:spPr>
      </p:sp>
      <p:sp>
        <p:nvSpPr>
          <p:cNvPr id="17" name="Shape 12"/>
          <p:cNvSpPr/>
          <p:nvPr/>
        </p:nvSpPr>
        <p:spPr>
          <a:xfrm>
            <a:off x="538043" y="5000863"/>
            <a:ext cx="8067913" cy="91440"/>
          </a:xfrm>
          <a:prstGeom prst="roundRect">
            <a:avLst>
              <a:gd name="adj" fmla="val 70625"/>
            </a:avLst>
          </a:prstGeom>
          <a:solidFill>
            <a:srgbClr val="4950BC"/>
          </a:solidFill>
          <a:ln/>
        </p:spPr>
      </p:sp>
      <p:sp>
        <p:nvSpPr>
          <p:cNvPr id="18" name="Shape 13"/>
          <p:cNvSpPr/>
          <p:nvPr/>
        </p:nvSpPr>
        <p:spPr>
          <a:xfrm>
            <a:off x="4341376" y="4793099"/>
            <a:ext cx="461248" cy="461248"/>
          </a:xfrm>
          <a:prstGeom prst="roundRect">
            <a:avLst>
              <a:gd name="adj" fmla="val 198245"/>
            </a:avLst>
          </a:prstGeom>
          <a:solidFill>
            <a:srgbClr val="4950BC"/>
          </a:solidFill>
          <a:ln/>
        </p:spPr>
      </p:sp>
      <p:pic>
        <p:nvPicPr>
          <p:cNvPr id="19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479727" y="4931450"/>
            <a:ext cx="184428" cy="184428"/>
          </a:xfrm>
          <a:prstGeom prst="rect">
            <a:avLst/>
          </a:prstGeom>
        </p:spPr>
      </p:pic>
      <p:sp>
        <p:nvSpPr>
          <p:cNvPr id="20" name="Text 14"/>
          <p:cNvSpPr/>
          <p:nvPr/>
        </p:nvSpPr>
        <p:spPr>
          <a:xfrm>
            <a:off x="714613" y="5408057"/>
            <a:ext cx="1921907" cy="240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Professional Quality</a:t>
            </a:r>
            <a:endParaRPr lang="en-US" sz="1500" dirty="0"/>
          </a:p>
        </p:txBody>
      </p:sp>
      <p:sp>
        <p:nvSpPr>
          <p:cNvPr id="21" name="Text 15"/>
          <p:cNvSpPr/>
          <p:nvPr/>
        </p:nvSpPr>
        <p:spPr>
          <a:xfrm>
            <a:off x="714613" y="5740360"/>
            <a:ext cx="7714774" cy="2458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AI-powered designs that rival human designers, with consistent quality and unlimited revisions</a:t>
            </a:r>
            <a:endParaRPr lang="en-US" sz="1200" dirty="0"/>
          </a:p>
        </p:txBody>
      </p:sp>
      <p:sp>
        <p:nvSpPr>
          <p:cNvPr id="22" name="Shape 16"/>
          <p:cNvSpPr/>
          <p:nvPr/>
        </p:nvSpPr>
        <p:spPr>
          <a:xfrm>
            <a:off x="538043" y="6547128"/>
            <a:ext cx="8067913" cy="1139071"/>
          </a:xfrm>
          <a:prstGeom prst="roundRect">
            <a:avLst>
              <a:gd name="adj" fmla="val 9633"/>
            </a:avLst>
          </a:prstGeom>
          <a:solidFill>
            <a:srgbClr val="FFFFFF"/>
          </a:solidFill>
          <a:ln/>
        </p:spPr>
      </p:sp>
      <p:sp>
        <p:nvSpPr>
          <p:cNvPr id="23" name="Shape 17"/>
          <p:cNvSpPr/>
          <p:nvPr/>
        </p:nvSpPr>
        <p:spPr>
          <a:xfrm>
            <a:off x="538043" y="6524268"/>
            <a:ext cx="8067913" cy="91440"/>
          </a:xfrm>
          <a:prstGeom prst="roundRect">
            <a:avLst>
              <a:gd name="adj" fmla="val 70625"/>
            </a:avLst>
          </a:prstGeom>
          <a:solidFill>
            <a:srgbClr val="4950BC"/>
          </a:solidFill>
          <a:ln/>
        </p:spPr>
      </p:sp>
      <p:sp>
        <p:nvSpPr>
          <p:cNvPr id="24" name="Shape 18"/>
          <p:cNvSpPr/>
          <p:nvPr/>
        </p:nvSpPr>
        <p:spPr>
          <a:xfrm>
            <a:off x="4341376" y="6316504"/>
            <a:ext cx="461248" cy="461248"/>
          </a:xfrm>
          <a:prstGeom prst="roundRect">
            <a:avLst>
              <a:gd name="adj" fmla="val 198245"/>
            </a:avLst>
          </a:prstGeom>
          <a:solidFill>
            <a:srgbClr val="4950BC"/>
          </a:solidFill>
          <a:ln/>
        </p:spPr>
      </p:sp>
      <p:pic>
        <p:nvPicPr>
          <p:cNvPr id="25" name="Image 4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479727" y="6454854"/>
            <a:ext cx="184428" cy="184428"/>
          </a:xfrm>
          <a:prstGeom prst="rect">
            <a:avLst/>
          </a:prstGeom>
        </p:spPr>
      </p:pic>
      <p:sp>
        <p:nvSpPr>
          <p:cNvPr id="26" name="Text 19"/>
          <p:cNvSpPr/>
          <p:nvPr/>
        </p:nvSpPr>
        <p:spPr>
          <a:xfrm>
            <a:off x="714613" y="6931462"/>
            <a:ext cx="2653308" cy="240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Stand Out From Competition</a:t>
            </a:r>
            <a:endParaRPr lang="en-US" sz="1500" dirty="0"/>
          </a:p>
        </p:txBody>
      </p:sp>
      <p:sp>
        <p:nvSpPr>
          <p:cNvPr id="27" name="Text 20"/>
          <p:cNvSpPr/>
          <p:nvPr/>
        </p:nvSpPr>
        <p:spPr>
          <a:xfrm>
            <a:off x="714613" y="7263765"/>
            <a:ext cx="7714774" cy="2458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Leverage cutting-edge AI creativity to build a distinctive brand that captures attention and drives growth</a:t>
            </a:r>
            <a:endParaRPr lang="en-US" sz="12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62376"/>
            <a:ext cx="638627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Our Impact in Numbers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02478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Real results from startups and small businesses that transformed their brands with AIspire Studio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756184"/>
            <a:ext cx="3048000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500+</a:t>
            </a:r>
            <a:endParaRPr lang="en-US" sz="5850" dirty="0"/>
          </a:p>
        </p:txBody>
      </p:sp>
      <p:sp>
        <p:nvSpPr>
          <p:cNvPr id="5" name="Text 3"/>
          <p:cNvSpPr/>
          <p:nvPr/>
        </p:nvSpPr>
        <p:spPr>
          <a:xfrm>
            <a:off x="900113" y="47879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Brands Created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5278398"/>
            <a:ext cx="304800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Startups and small businesses launched with professional branding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4125278" y="3756184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15min</a:t>
            </a:r>
            <a:endParaRPr lang="en-US" sz="5850" dirty="0"/>
          </a:p>
        </p:txBody>
      </p:sp>
      <p:sp>
        <p:nvSpPr>
          <p:cNvPr id="8" name="Text 6"/>
          <p:cNvSpPr/>
          <p:nvPr/>
        </p:nvSpPr>
        <p:spPr>
          <a:xfrm>
            <a:off x="4125278" y="4787979"/>
            <a:ext cx="304811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Average Delivery Time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4125278" y="5632728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From brief to final branding assets ready to use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456884" y="3756184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90%</a:t>
            </a:r>
            <a:endParaRPr lang="en-US" sz="5850" dirty="0"/>
          </a:p>
        </p:txBody>
      </p:sp>
      <p:sp>
        <p:nvSpPr>
          <p:cNvPr id="11" name="Text 9"/>
          <p:cNvSpPr/>
          <p:nvPr/>
        </p:nvSpPr>
        <p:spPr>
          <a:xfrm>
            <a:off x="7563326" y="47879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Cost Savings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7456884" y="5278398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Compared to traditional branding agencies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10788491" y="3756184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4.9/5</a:t>
            </a:r>
            <a:endParaRPr lang="en-US" sz="5850" dirty="0"/>
          </a:p>
        </p:txBody>
      </p:sp>
      <p:sp>
        <p:nvSpPr>
          <p:cNvPr id="14" name="Text 12"/>
          <p:cNvSpPr/>
          <p:nvPr/>
        </p:nvSpPr>
        <p:spPr>
          <a:xfrm>
            <a:off x="10894933" y="47879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Client Satisfaction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10788491" y="5278398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Average rating from our satisfied customers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5315" y="2013466"/>
            <a:ext cx="5640705" cy="5494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Our Work Speaks for Itself</a:t>
            </a:r>
            <a:endParaRPr lang="en-US" sz="3450" dirty="0"/>
          </a:p>
        </p:txBody>
      </p:sp>
      <p:sp>
        <p:nvSpPr>
          <p:cNvPr id="3" name="Text 1"/>
          <p:cNvSpPr/>
          <p:nvPr/>
        </p:nvSpPr>
        <p:spPr>
          <a:xfrm>
            <a:off x="615315" y="2914531"/>
            <a:ext cx="13399770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Explore a selection of AI-generated branding materials that showcase the creativity, professionalism, and versatility of our platform</a:t>
            </a:r>
            <a:endParaRPr lang="en-US" sz="13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935" y="3508534"/>
            <a:ext cx="2113478" cy="2113478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77026" y="3508534"/>
            <a:ext cx="2113598" cy="2113598"/>
          </a:xfrm>
          <a:prstGeom prst="rect">
            <a:avLst/>
          </a:prstGeom>
        </p:spPr>
      </p:pic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31237" y="3508534"/>
            <a:ext cx="2113598" cy="2113598"/>
          </a:xfrm>
          <a:prstGeom prst="rect">
            <a:avLst/>
          </a:prstGeom>
        </p:spPr>
      </p:pic>
      <p:pic>
        <p:nvPicPr>
          <p:cNvPr id="7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85447" y="3508534"/>
            <a:ext cx="2113598" cy="2113598"/>
          </a:xfrm>
          <a:prstGeom prst="rect">
            <a:avLst/>
          </a:prstGeom>
        </p:spPr>
      </p:pic>
      <p:pic>
        <p:nvPicPr>
          <p:cNvPr id="8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39657" y="3508534"/>
            <a:ext cx="2113598" cy="2113598"/>
          </a:xfrm>
          <a:prstGeom prst="rect">
            <a:avLst/>
          </a:prstGeom>
        </p:spPr>
      </p:pic>
      <p:pic>
        <p:nvPicPr>
          <p:cNvPr id="9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893868" y="3508534"/>
            <a:ext cx="2113598" cy="2113598"/>
          </a:xfrm>
          <a:prstGeom prst="rect">
            <a:avLst/>
          </a:prstGeom>
        </p:spPr>
      </p:pic>
      <p:sp>
        <p:nvSpPr>
          <p:cNvPr id="10" name="Text 2"/>
          <p:cNvSpPr/>
          <p:nvPr/>
        </p:nvSpPr>
        <p:spPr>
          <a:xfrm>
            <a:off x="615315" y="5934789"/>
            <a:ext cx="13399770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Each design is crafted to reflect unique brand personalities while maintaining professional standards that drive business growth and customer engagement.</a:t>
            </a:r>
            <a:endParaRPr lang="en-US" sz="13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94792"/>
            <a:ext cx="766119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Simple, Transparent Pricing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47054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Starter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051691"/>
            <a:ext cx="3979545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$199</a:t>
            </a:r>
            <a:endParaRPr lang="en-US" sz="6150" dirty="0"/>
          </a:p>
        </p:txBody>
      </p:sp>
      <p:sp>
        <p:nvSpPr>
          <p:cNvPr id="5" name="Text 3"/>
          <p:cNvSpPr/>
          <p:nvPr/>
        </p:nvSpPr>
        <p:spPr>
          <a:xfrm>
            <a:off x="793790" y="4256723"/>
            <a:ext cx="397954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Perfect for launching your brand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823698"/>
            <a:ext cx="397954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 logo concepts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265896"/>
            <a:ext cx="397954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Basic brand colors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708094"/>
            <a:ext cx="397954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 social media templates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6150293"/>
            <a:ext cx="397954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 revision round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5334357" y="247054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Professional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334357" y="3051691"/>
            <a:ext cx="3978116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$499</a:t>
            </a:r>
            <a:endParaRPr lang="en-US" sz="6150" dirty="0"/>
          </a:p>
        </p:txBody>
      </p:sp>
      <p:sp>
        <p:nvSpPr>
          <p:cNvPr id="12" name="Text 10"/>
          <p:cNvSpPr/>
          <p:nvPr/>
        </p:nvSpPr>
        <p:spPr>
          <a:xfrm>
            <a:off x="5334357" y="4256723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Complete branding solution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5334357" y="4823698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5 logo concepts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5334357" y="5265896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Full brand guideline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5334357" y="5708094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10 social media templates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5334357" y="6150293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Website mockup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5334357" y="6592491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Unlimited revisions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9873496" y="247054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Enterprise</a:t>
            </a:r>
            <a:endParaRPr lang="en-US" sz="2200" dirty="0"/>
          </a:p>
        </p:txBody>
      </p:sp>
      <p:sp>
        <p:nvSpPr>
          <p:cNvPr id="19" name="Text 17"/>
          <p:cNvSpPr/>
          <p:nvPr/>
        </p:nvSpPr>
        <p:spPr>
          <a:xfrm>
            <a:off x="9873496" y="3051691"/>
            <a:ext cx="3978116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$999</a:t>
            </a:r>
            <a:endParaRPr lang="en-US" sz="6150" dirty="0"/>
          </a:p>
        </p:txBody>
      </p:sp>
      <p:sp>
        <p:nvSpPr>
          <p:cNvPr id="20" name="Text 18"/>
          <p:cNvSpPr/>
          <p:nvPr/>
        </p:nvSpPr>
        <p:spPr>
          <a:xfrm>
            <a:off x="9873496" y="4256723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Everything you need to scale</a:t>
            </a:r>
            <a:endParaRPr lang="en-US" sz="1750" dirty="0"/>
          </a:p>
        </p:txBody>
      </p:sp>
      <p:sp>
        <p:nvSpPr>
          <p:cNvPr id="21" name="Text 19"/>
          <p:cNvSpPr/>
          <p:nvPr/>
        </p:nvSpPr>
        <p:spPr>
          <a:xfrm>
            <a:off x="9873496" y="4823698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Unlimited logo concepts</a:t>
            </a:r>
            <a:endParaRPr lang="en-US" sz="1750" dirty="0"/>
          </a:p>
        </p:txBody>
      </p:sp>
      <p:sp>
        <p:nvSpPr>
          <p:cNvPr id="22" name="Text 20"/>
          <p:cNvSpPr/>
          <p:nvPr/>
        </p:nvSpPr>
        <p:spPr>
          <a:xfrm>
            <a:off x="9873496" y="5265896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Complete brand package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9873496" y="5708094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30+ marketing assets</a:t>
            </a:r>
            <a:endParaRPr lang="en-US" sz="1750" dirty="0"/>
          </a:p>
        </p:txBody>
      </p:sp>
      <p:sp>
        <p:nvSpPr>
          <p:cNvPr id="24" name="Text 22"/>
          <p:cNvSpPr/>
          <p:nvPr/>
        </p:nvSpPr>
        <p:spPr>
          <a:xfrm>
            <a:off x="9873496" y="6150293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Website design</a:t>
            </a:r>
            <a:endParaRPr lang="en-US" sz="1750" dirty="0"/>
          </a:p>
        </p:txBody>
      </p:sp>
      <p:sp>
        <p:nvSpPr>
          <p:cNvPr id="25" name="Text 23"/>
          <p:cNvSpPr/>
          <p:nvPr/>
        </p:nvSpPr>
        <p:spPr>
          <a:xfrm>
            <a:off x="9873496" y="6592491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Priority support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8067" y="572333"/>
            <a:ext cx="5385078" cy="6500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0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What Our Clients Say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728067" y="1534358"/>
            <a:ext cx="3739872" cy="3789402"/>
          </a:xfrm>
          <a:prstGeom prst="roundRect">
            <a:avLst>
              <a:gd name="adj" fmla="val 2336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150" y="1432441"/>
            <a:ext cx="249555" cy="249555"/>
          </a:xfrm>
          <a:prstGeom prst="rect">
            <a:avLst/>
          </a:prstGeom>
        </p:spPr>
      </p:pic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20302" y="5176123"/>
            <a:ext cx="249555" cy="249555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1062871" y="1869162"/>
            <a:ext cx="3070265" cy="23294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i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"AIspire Studio gave us a professional brand in under an hour. What would have cost us $5,000 and taken months, we got for a fraction of the price. Absolutely game-changing for our startup."</a:t>
            </a:r>
            <a:endParaRPr lang="en-US" sz="1600" dirty="0"/>
          </a:p>
        </p:txBody>
      </p:sp>
      <p:sp>
        <p:nvSpPr>
          <p:cNvPr id="8" name="Text 3"/>
          <p:cNvSpPr/>
          <p:nvPr/>
        </p:nvSpPr>
        <p:spPr>
          <a:xfrm>
            <a:off x="1062871" y="4323398"/>
            <a:ext cx="3070265" cy="6655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— Sarah Chen, Founder of TechFlow</a:t>
            </a:r>
            <a:endParaRPr lang="en-US" sz="1600" dirty="0"/>
          </a:p>
        </p:txBody>
      </p:sp>
      <p:sp>
        <p:nvSpPr>
          <p:cNvPr id="9" name="Shape 4"/>
          <p:cNvSpPr/>
          <p:nvPr/>
        </p:nvSpPr>
        <p:spPr>
          <a:xfrm>
            <a:off x="4675942" y="1534358"/>
            <a:ext cx="3739991" cy="3789402"/>
          </a:xfrm>
          <a:prstGeom prst="roundRect">
            <a:avLst>
              <a:gd name="adj" fmla="val 2336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4024" y="1432441"/>
            <a:ext cx="249555" cy="249555"/>
          </a:xfrm>
          <a:prstGeom prst="rect">
            <a:avLst/>
          </a:prstGeom>
        </p:spPr>
      </p:pic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8295" y="5176123"/>
            <a:ext cx="249555" cy="249555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5010745" y="1869162"/>
            <a:ext cx="3070384" cy="19966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i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"The quality is incredible. I was skeptical about AI design at first, but the logos and graphics look like they came from a top agency. Plus, the speed is unbeatable."</a:t>
            </a:r>
            <a:endParaRPr lang="en-US" sz="1600" dirty="0"/>
          </a:p>
        </p:txBody>
      </p:sp>
      <p:sp>
        <p:nvSpPr>
          <p:cNvPr id="13" name="Text 6"/>
          <p:cNvSpPr/>
          <p:nvPr/>
        </p:nvSpPr>
        <p:spPr>
          <a:xfrm>
            <a:off x="5010745" y="3990618"/>
            <a:ext cx="3070384" cy="6655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— Marcus Johnson, CEO of GreenLeaf Co.</a:t>
            </a:r>
            <a:endParaRPr lang="en-US" sz="1600" dirty="0"/>
          </a:p>
        </p:txBody>
      </p:sp>
      <p:sp>
        <p:nvSpPr>
          <p:cNvPr id="14" name="Shape 7"/>
          <p:cNvSpPr/>
          <p:nvPr/>
        </p:nvSpPr>
        <p:spPr>
          <a:xfrm>
            <a:off x="728067" y="5531763"/>
            <a:ext cx="7687866" cy="2125504"/>
          </a:xfrm>
          <a:prstGeom prst="roundRect">
            <a:avLst>
              <a:gd name="adj" fmla="val 4111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pic>
        <p:nvPicPr>
          <p:cNvPr id="15" name="Image 5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150" y="5429845"/>
            <a:ext cx="249555" cy="249555"/>
          </a:xfrm>
          <a:prstGeom prst="rect">
            <a:avLst/>
          </a:prstGeom>
        </p:spPr>
      </p:pic>
      <p:pic>
        <p:nvPicPr>
          <p:cNvPr id="16" name="Image 6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8295" y="7509629"/>
            <a:ext cx="249555" cy="249555"/>
          </a:xfrm>
          <a:prstGeom prst="rect">
            <a:avLst/>
          </a:prstGeom>
        </p:spPr>
      </p:pic>
      <p:sp>
        <p:nvSpPr>
          <p:cNvPr id="17" name="Text 8"/>
          <p:cNvSpPr/>
          <p:nvPr/>
        </p:nvSpPr>
        <p:spPr>
          <a:xfrm>
            <a:off x="1062871" y="5866567"/>
            <a:ext cx="7018258" cy="9983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i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"Finally, professional branding that fits a startup budget. AIspire Studio understood our vision perfectly and delivered assets we're proud to use everywhere."</a:t>
            </a:r>
            <a:endParaRPr lang="en-US" sz="1600" dirty="0"/>
          </a:p>
        </p:txBody>
      </p:sp>
      <p:sp>
        <p:nvSpPr>
          <p:cNvPr id="18" name="Text 9"/>
          <p:cNvSpPr/>
          <p:nvPr/>
        </p:nvSpPr>
        <p:spPr>
          <a:xfrm>
            <a:off x="1062871" y="6989683"/>
            <a:ext cx="7018258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— Priya Patel, Co-founder of CloudNest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716</Words>
  <Application>Microsoft Office PowerPoint</Application>
  <PresentationFormat>Custom</PresentationFormat>
  <Paragraphs>107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Inter Bold</vt:lpstr>
      <vt:lpstr>Inter Light</vt:lpstr>
      <vt:lpstr>Arial</vt:lpstr>
      <vt:lpstr>Inter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Diana Kemunto</cp:lastModifiedBy>
  <cp:revision>2</cp:revision>
  <dcterms:created xsi:type="dcterms:W3CDTF">2025-12-01T22:40:37Z</dcterms:created>
  <dcterms:modified xsi:type="dcterms:W3CDTF">2025-12-01T22:46:08Z</dcterms:modified>
</cp:coreProperties>
</file>